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59" r:id="rId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02F4-AEF5-4378-98D7-967BF6794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289CE-C09D-402F-81BA-C34067270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9366E7-E30E-403D-AFD5-48EB852417B3}"/>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31EC2FBD-AE6C-4E42-9AD2-6D53B98A2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8E173-5CE2-4348-8F47-3C95D27A96C0}"/>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330843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DA0D-B28B-4CD6-A97F-1DE26FB8B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BBD96-AA19-4673-A142-798B57D9FE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1B389-6F11-42BD-8770-BD78054BC36C}"/>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0F301312-9BA5-4992-8EDB-85AB68284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135A3-45F3-4C04-AF58-611BCCDB50B8}"/>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386240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DF9FF8-88E9-42D6-B900-BD79D63F1C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01E668-F19B-4AB7-927E-518376AEEC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CB142-A68B-4E06-A6AD-026ED63B2D0E}"/>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EDFFF876-79BA-4BF8-9CCC-1856B9986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9E516-2489-47CD-BC24-C9E2B65343F5}"/>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169963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97BF-A8DA-4D6D-B747-73E29F74B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B1F6E-2CB0-409E-97EE-E9E8EB8B67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0BBB0-E163-4BC3-9557-70D98B7DB998}"/>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A8D05647-2A9E-4A92-A59D-8E035E073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C0179-C55F-44CE-9D68-A67E0F6AEF48}"/>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28212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5C86-C2CA-49B4-8530-63A0A66489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CD26A-7C5C-4D73-9606-437282ED4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3D967D-119A-413C-B20E-C482241B95D5}"/>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81D2DAC5-8FCA-408B-B2D4-E682FE5A9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9836F-2D61-4DDD-A611-94FF85945316}"/>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87024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1EED-842E-440C-A438-FA4ECFF36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07F74-82BE-44A6-98B7-68325ECD3B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EBAC3-88B9-45D2-B2B7-A8860EE7F7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4F67A-872B-4366-815B-4497468CF6C0}"/>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6" name="Footer Placeholder 5">
            <a:extLst>
              <a:ext uri="{FF2B5EF4-FFF2-40B4-BE49-F238E27FC236}">
                <a16:creationId xmlns:a16="http://schemas.microsoft.com/office/drawing/2014/main" id="{ECD8C066-2A0D-4701-B978-11E961C20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E8E9E-9312-451A-AF9A-8CB54A3D5FDC}"/>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325361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798F-4FE4-46C6-8653-DAEA8BED0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D4CB8-2DFA-41F1-88FE-534EFB29F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673374-869A-4E61-B294-479B7ACF95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1730E-A341-40A4-B1EB-D52C21E78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F2F0E6-0B4C-4787-B05A-90AA6AF677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924977-DEF1-4AB0-A8AE-6FC1D07295A5}"/>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8" name="Footer Placeholder 7">
            <a:extLst>
              <a:ext uri="{FF2B5EF4-FFF2-40B4-BE49-F238E27FC236}">
                <a16:creationId xmlns:a16="http://schemas.microsoft.com/office/drawing/2014/main" id="{F5AEFB84-5312-40BE-820E-B0A5E804D2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718960-CFC8-411E-9352-DEE0DDC1F241}"/>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316816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B655-6243-4B3E-8F54-797A145C40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5A841-D0F6-45AA-A6DA-309254AD97A3}"/>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4" name="Footer Placeholder 3">
            <a:extLst>
              <a:ext uri="{FF2B5EF4-FFF2-40B4-BE49-F238E27FC236}">
                <a16:creationId xmlns:a16="http://schemas.microsoft.com/office/drawing/2014/main" id="{9F2A00EE-2665-4D06-9C19-43D8A60B4B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B354F-FDA2-404C-9FCA-D339C1888F22}"/>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18813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2CC-A5FF-4E86-A2FC-4A57470A12DE}"/>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3" name="Footer Placeholder 2">
            <a:extLst>
              <a:ext uri="{FF2B5EF4-FFF2-40B4-BE49-F238E27FC236}">
                <a16:creationId xmlns:a16="http://schemas.microsoft.com/office/drawing/2014/main" id="{5D97C122-CED0-42CE-8E4B-B7ADFA5E8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06C789-305F-4B7A-87F3-F02D120ADB29}"/>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413340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D713-4466-4311-A17E-4BF7D2CE9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B4D10-388E-418F-B271-C44961CE6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05322-B0FB-4301-8A0F-8CCC196F5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0FC61D-5E3F-4F9D-8861-BE7AB41612E0}"/>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6" name="Footer Placeholder 5">
            <a:extLst>
              <a:ext uri="{FF2B5EF4-FFF2-40B4-BE49-F238E27FC236}">
                <a16:creationId xmlns:a16="http://schemas.microsoft.com/office/drawing/2014/main" id="{70703787-4C95-4536-BD61-160926CB6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2E19-4F51-431A-B794-9829F8462B7D}"/>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238549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644D-BF40-4306-A64D-739C3A8AE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6110C-AA0B-4FFE-A251-1A27B33F6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04B27C-3C63-4A97-BCED-D1D1C3FA7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C4C74B-8A99-42D4-A633-2211FA910447}"/>
              </a:ext>
            </a:extLst>
          </p:cNvPr>
          <p:cNvSpPr>
            <a:spLocks noGrp="1"/>
          </p:cNvSpPr>
          <p:nvPr>
            <p:ph type="dt" sz="half" idx="10"/>
          </p:nvPr>
        </p:nvSpPr>
        <p:spPr/>
        <p:txBody>
          <a:bodyPr/>
          <a:lstStyle/>
          <a:p>
            <a:fld id="{B34FD2FB-EC96-4221-A28E-8050C905753F}" type="datetimeFigureOut">
              <a:rPr lang="en-US" smtClean="0"/>
              <a:t>1/6/2018</a:t>
            </a:fld>
            <a:endParaRPr lang="en-US"/>
          </a:p>
        </p:txBody>
      </p:sp>
      <p:sp>
        <p:nvSpPr>
          <p:cNvPr id="6" name="Footer Placeholder 5">
            <a:extLst>
              <a:ext uri="{FF2B5EF4-FFF2-40B4-BE49-F238E27FC236}">
                <a16:creationId xmlns:a16="http://schemas.microsoft.com/office/drawing/2014/main" id="{551EA9A1-7539-4018-B4DA-EB82C379A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54BAF-2390-4A0F-B239-BA147DF60B36}"/>
              </a:ext>
            </a:extLst>
          </p:cNvPr>
          <p:cNvSpPr>
            <a:spLocks noGrp="1"/>
          </p:cNvSpPr>
          <p:nvPr>
            <p:ph type="sldNum" sz="quarter" idx="12"/>
          </p:nvPr>
        </p:nvSpPr>
        <p:spPr/>
        <p:txBody>
          <a:bodyPr/>
          <a:lstStyle/>
          <a:p>
            <a:fld id="{77F1F25E-D215-4D7F-BFB9-85E69E10D97A}" type="slidenum">
              <a:rPr lang="en-US" smtClean="0"/>
              <a:t>‹#›</a:t>
            </a:fld>
            <a:endParaRPr lang="en-US"/>
          </a:p>
        </p:txBody>
      </p:sp>
    </p:spTree>
    <p:extLst>
      <p:ext uri="{BB962C8B-B14F-4D97-AF65-F5344CB8AC3E}">
        <p14:creationId xmlns:p14="http://schemas.microsoft.com/office/powerpoint/2010/main" val="323042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7A016-1B41-4139-A682-1DBEBFDA7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742EBC-4FBF-4D2C-8BBE-E4A2DCA47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BDAC6-5314-4B27-8741-1BB744829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FD2FB-EC96-4221-A28E-8050C905753F}" type="datetimeFigureOut">
              <a:rPr lang="en-US" smtClean="0"/>
              <a:t>1/6/2018</a:t>
            </a:fld>
            <a:endParaRPr lang="en-US"/>
          </a:p>
        </p:txBody>
      </p:sp>
      <p:sp>
        <p:nvSpPr>
          <p:cNvPr id="5" name="Footer Placeholder 4">
            <a:extLst>
              <a:ext uri="{FF2B5EF4-FFF2-40B4-BE49-F238E27FC236}">
                <a16:creationId xmlns:a16="http://schemas.microsoft.com/office/drawing/2014/main" id="{F5111F02-6248-4B59-A1ED-06851DA08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0C01A1-1960-4327-B19D-270F4E8D9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1F25E-D215-4D7F-BFB9-85E69E10D97A}" type="slidenum">
              <a:rPr lang="en-US" smtClean="0"/>
              <a:t>‹#›</a:t>
            </a:fld>
            <a:endParaRPr lang="en-US"/>
          </a:p>
        </p:txBody>
      </p:sp>
    </p:spTree>
    <p:extLst>
      <p:ext uri="{BB962C8B-B14F-4D97-AF65-F5344CB8AC3E}">
        <p14:creationId xmlns:p14="http://schemas.microsoft.com/office/powerpoint/2010/main" val="163119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DD3-8A98-434D-839C-049D3D2D8E58}"/>
              </a:ext>
            </a:extLst>
          </p:cNvPr>
          <p:cNvSpPr>
            <a:spLocks noGrp="1"/>
          </p:cNvSpPr>
          <p:nvPr>
            <p:ph type="ctrTitle"/>
          </p:nvPr>
        </p:nvSpPr>
        <p:spPr/>
        <p:txBody>
          <a:bodyPr/>
          <a:lstStyle/>
          <a:p>
            <a:r>
              <a:rPr lang="en-US" dirty="0"/>
              <a:t>Sea Horse Clubhouse Renovation</a:t>
            </a:r>
          </a:p>
        </p:txBody>
      </p:sp>
      <p:sp>
        <p:nvSpPr>
          <p:cNvPr id="3" name="Subtitle 2">
            <a:extLst>
              <a:ext uri="{FF2B5EF4-FFF2-40B4-BE49-F238E27FC236}">
                <a16:creationId xmlns:a16="http://schemas.microsoft.com/office/drawing/2014/main" id="{DAEED08F-E71D-4211-884F-9DFB06D6D119}"/>
              </a:ext>
            </a:extLst>
          </p:cNvPr>
          <p:cNvSpPr>
            <a:spLocks noGrp="1"/>
          </p:cNvSpPr>
          <p:nvPr>
            <p:ph type="subTitle" idx="1"/>
          </p:nvPr>
        </p:nvSpPr>
        <p:spPr/>
        <p:txBody>
          <a:bodyPr/>
          <a:lstStyle/>
          <a:p>
            <a:endParaRPr lang="en-US" dirty="0"/>
          </a:p>
          <a:p>
            <a:r>
              <a:rPr lang="en-US" dirty="0"/>
              <a:t>Townhouse Meeting – Saturday January 6, 2018</a:t>
            </a:r>
          </a:p>
        </p:txBody>
      </p:sp>
      <p:pic>
        <p:nvPicPr>
          <p:cNvPr id="5" name="Picture 4">
            <a:extLst>
              <a:ext uri="{FF2B5EF4-FFF2-40B4-BE49-F238E27FC236}">
                <a16:creationId xmlns:a16="http://schemas.microsoft.com/office/drawing/2014/main" id="{C2BEC2B8-C37B-451B-B647-AAFB2AF8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215" y="1592522"/>
            <a:ext cx="952500" cy="1228725"/>
          </a:xfrm>
          <a:prstGeom prst="rect">
            <a:avLst/>
          </a:prstGeom>
        </p:spPr>
      </p:pic>
    </p:spTree>
    <p:extLst>
      <p:ext uri="{BB962C8B-B14F-4D97-AF65-F5344CB8AC3E}">
        <p14:creationId xmlns:p14="http://schemas.microsoft.com/office/powerpoint/2010/main" val="173404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F1FD-BBAD-41A0-AF70-23AE876BF84E}"/>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9D34A083-65C2-4B24-8910-067EB772F6BD}"/>
              </a:ext>
            </a:extLst>
          </p:cNvPr>
          <p:cNvSpPr>
            <a:spLocks noGrp="1"/>
          </p:cNvSpPr>
          <p:nvPr>
            <p:ph idx="1"/>
          </p:nvPr>
        </p:nvSpPr>
        <p:spPr/>
        <p:txBody>
          <a:bodyPr>
            <a:normAutofit fontScale="77500" lnSpcReduction="20000"/>
          </a:bodyPr>
          <a:lstStyle/>
          <a:p>
            <a:r>
              <a:rPr lang="en-US" dirty="0"/>
              <a:t>Project #1 - Remove storefront framework, infill with wood framing, insulate, stucco exterior to match and drywall interior  </a:t>
            </a:r>
          </a:p>
          <a:p>
            <a:pPr marL="0" indent="0">
              <a:buNone/>
            </a:pPr>
            <a:endParaRPr lang="en-US" dirty="0"/>
          </a:p>
          <a:p>
            <a:r>
              <a:rPr lang="en-US" dirty="0"/>
              <a:t>Project #2 - New property manager's office: 12'-4' x 20'-8" frame construction on monolithic slab. Exterior stucco and banding to match proposed new exterior finish of existing clubhouse. TPO single ply welded seam roof to tie into existing similar system. Install vinyl soffit and aluminum fascia to match </a:t>
            </a:r>
          </a:p>
          <a:p>
            <a:endParaRPr lang="en-US" dirty="0"/>
          </a:p>
          <a:p>
            <a:pPr lvl="1"/>
            <a:r>
              <a:rPr lang="en-US" b="1" dirty="0"/>
              <a:t>Monolithic slabs</a:t>
            </a:r>
            <a:r>
              <a:rPr lang="en-US" dirty="0"/>
              <a:t> are foundation systems constructed as one single concrete pour that consists of a concrete slab with thickened portions of the slab under load bearing walls and all perimeter edges</a:t>
            </a:r>
          </a:p>
          <a:p>
            <a:endParaRPr lang="en-US" dirty="0"/>
          </a:p>
          <a:p>
            <a:pPr lvl="1"/>
            <a:r>
              <a:rPr lang="en-US" b="1"/>
              <a:t>TPO </a:t>
            </a:r>
            <a:r>
              <a:rPr lang="en-US" b="1" dirty="0"/>
              <a:t>single ply welded seam roof</a:t>
            </a:r>
            <a:r>
              <a:rPr lang="en-US" dirty="0"/>
              <a:t>.  TPO (thermoplastic polyolefin) is a single-ply reflective roofing membrane made from </a:t>
            </a:r>
            <a:r>
              <a:rPr lang="en-US" dirty="0" err="1"/>
              <a:t>polyprophylene</a:t>
            </a:r>
            <a:r>
              <a:rPr lang="en-US" dirty="0"/>
              <a:t> and </a:t>
            </a:r>
            <a:r>
              <a:rPr lang="en-US" dirty="0" err="1"/>
              <a:t>ethylenepropylene</a:t>
            </a:r>
            <a:r>
              <a:rPr lang="en-US" dirty="0"/>
              <a:t> rubber polymerized together. This thermoplastic cool roof solution has gained broad industry acceptance for its many performance and installation advantages. TPO is among the fastest growing commercial roofing products in the world today.</a:t>
            </a:r>
          </a:p>
          <a:p>
            <a:endParaRPr lang="en-US" dirty="0"/>
          </a:p>
        </p:txBody>
      </p:sp>
      <p:pic>
        <p:nvPicPr>
          <p:cNvPr id="4" name="Picture 3">
            <a:extLst>
              <a:ext uri="{FF2B5EF4-FFF2-40B4-BE49-F238E27FC236}">
                <a16:creationId xmlns:a16="http://schemas.microsoft.com/office/drawing/2014/main" id="{84B0C801-8522-41FC-80E6-368727A5C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9" y="648410"/>
            <a:ext cx="631761" cy="814972"/>
          </a:xfrm>
          <a:prstGeom prst="rect">
            <a:avLst/>
          </a:prstGeom>
        </p:spPr>
      </p:pic>
    </p:spTree>
    <p:extLst>
      <p:ext uri="{BB962C8B-B14F-4D97-AF65-F5344CB8AC3E}">
        <p14:creationId xmlns:p14="http://schemas.microsoft.com/office/powerpoint/2010/main" val="227848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B1D9-6B2F-40EE-855F-65C610FBE3AB}"/>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1460F681-361B-41F5-960C-F5E209B17BF2}"/>
              </a:ext>
            </a:extLst>
          </p:cNvPr>
          <p:cNvSpPr>
            <a:spLocks noGrp="1"/>
          </p:cNvSpPr>
          <p:nvPr>
            <p:ph idx="1"/>
          </p:nvPr>
        </p:nvSpPr>
        <p:spPr/>
        <p:txBody>
          <a:bodyPr>
            <a:normAutofit lnSpcReduction="10000"/>
          </a:bodyPr>
          <a:lstStyle/>
          <a:p>
            <a:r>
              <a:rPr lang="en-US" dirty="0"/>
              <a:t>Project #3 - Replace existing full height windows with new tempered, insulated, white vinyl single fixed units into reduced sized openings having infilled sill height to 36" </a:t>
            </a:r>
          </a:p>
          <a:p>
            <a:pPr marL="0" indent="0">
              <a:buNone/>
            </a:pPr>
            <a:endParaRPr lang="en-US" dirty="0"/>
          </a:p>
          <a:p>
            <a:r>
              <a:rPr lang="en-US" dirty="0"/>
              <a:t>Project #4 - Relocate dumpster and adjust handicapped parking spaces </a:t>
            </a:r>
          </a:p>
          <a:p>
            <a:endParaRPr lang="en-US" dirty="0"/>
          </a:p>
          <a:p>
            <a:r>
              <a:rPr lang="en-US" dirty="0"/>
              <a:t>Project #5 - Provide stucco with banding over existing brick veneer as per approved new exterior rendering, includes infill over and under new windows</a:t>
            </a:r>
          </a:p>
          <a:p>
            <a:endParaRPr lang="en-US" dirty="0"/>
          </a:p>
        </p:txBody>
      </p:sp>
      <p:pic>
        <p:nvPicPr>
          <p:cNvPr id="4" name="Picture 3">
            <a:extLst>
              <a:ext uri="{FF2B5EF4-FFF2-40B4-BE49-F238E27FC236}">
                <a16:creationId xmlns:a16="http://schemas.microsoft.com/office/drawing/2014/main" id="{EC46F201-0183-47BF-87E1-BE0333DC7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9" y="648410"/>
            <a:ext cx="631761" cy="814972"/>
          </a:xfrm>
          <a:prstGeom prst="rect">
            <a:avLst/>
          </a:prstGeom>
        </p:spPr>
      </p:pic>
    </p:spTree>
    <p:extLst>
      <p:ext uri="{BB962C8B-B14F-4D97-AF65-F5344CB8AC3E}">
        <p14:creationId xmlns:p14="http://schemas.microsoft.com/office/powerpoint/2010/main" val="243976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8306-CA55-44E2-81C2-6E2C4A3874DE}"/>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FC712AF1-D278-41C6-8412-5520EFEA37F7}"/>
              </a:ext>
            </a:extLst>
          </p:cNvPr>
          <p:cNvSpPr>
            <a:spLocks noGrp="1"/>
          </p:cNvSpPr>
          <p:nvPr>
            <p:ph idx="1"/>
          </p:nvPr>
        </p:nvSpPr>
        <p:spPr/>
        <p:txBody>
          <a:bodyPr>
            <a:normAutofit fontScale="85000" lnSpcReduction="10000"/>
          </a:bodyPr>
          <a:lstStyle/>
          <a:p>
            <a:r>
              <a:rPr lang="en-US" dirty="0"/>
              <a:t>Project #6 - Replace existing air conditioners with new mini split air conditioning units per plan </a:t>
            </a:r>
          </a:p>
          <a:p>
            <a:pPr marL="0" indent="0">
              <a:buNone/>
            </a:pPr>
            <a:endParaRPr lang="en-US" dirty="0"/>
          </a:p>
          <a:p>
            <a:r>
              <a:rPr lang="en-US" dirty="0"/>
              <a:t>Project #7 - Convert existing suspended grid ceiling to a 2'x2' recessed pattern and replace existing 2'x4' Troffers with new 2'x2' LED light panels </a:t>
            </a:r>
          </a:p>
          <a:p>
            <a:endParaRPr lang="en-US" dirty="0"/>
          </a:p>
          <a:p>
            <a:pPr lvl="1"/>
            <a:r>
              <a:rPr lang="en-US"/>
              <a:t>A</a:t>
            </a:r>
            <a:r>
              <a:rPr lang="en-US" dirty="0"/>
              <a:t> </a:t>
            </a:r>
            <a:r>
              <a:rPr lang="en-US" b="1" dirty="0"/>
              <a:t>troffer</a:t>
            </a:r>
            <a:r>
              <a:rPr lang="en-US" dirty="0"/>
              <a:t> is a rectangular light fixture that fits into a modular dropped ceiling grid (i.e. 2' by 2' or 2' by 4'). Troffer fixtures have typically been designed to accommodate standard fluorescent lamps (T12, T8, or T5), but are now often designed with integral LED sources.</a:t>
            </a:r>
          </a:p>
          <a:p>
            <a:pPr marL="0" indent="0">
              <a:buNone/>
            </a:pPr>
            <a:endParaRPr lang="en-US" dirty="0"/>
          </a:p>
          <a:p>
            <a:r>
              <a:rPr lang="en-US" dirty="0"/>
              <a:t>Project #8 - Remove existing 16" concrete lintel and center column and replace with new 3 ply 12" wooden beam effectively raising head clearance to 7'-0"</a:t>
            </a:r>
          </a:p>
        </p:txBody>
      </p:sp>
      <p:pic>
        <p:nvPicPr>
          <p:cNvPr id="4" name="Picture 3">
            <a:extLst>
              <a:ext uri="{FF2B5EF4-FFF2-40B4-BE49-F238E27FC236}">
                <a16:creationId xmlns:a16="http://schemas.microsoft.com/office/drawing/2014/main" id="{7A3C29CD-B7C0-476B-9D1B-8874C756A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39" y="648410"/>
            <a:ext cx="631761" cy="814972"/>
          </a:xfrm>
          <a:prstGeom prst="rect">
            <a:avLst/>
          </a:prstGeom>
        </p:spPr>
      </p:pic>
    </p:spTree>
    <p:extLst>
      <p:ext uri="{BB962C8B-B14F-4D97-AF65-F5344CB8AC3E}">
        <p14:creationId xmlns:p14="http://schemas.microsoft.com/office/powerpoint/2010/main" val="245711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E7990E3-BED1-440B-9A2C-E8A76D56B2F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8520" y="361418"/>
            <a:ext cx="11388221" cy="6135163"/>
          </a:xfrm>
        </p:spPr>
      </p:pic>
    </p:spTree>
    <p:extLst>
      <p:ext uri="{BB962C8B-B14F-4D97-AF65-F5344CB8AC3E}">
        <p14:creationId xmlns:p14="http://schemas.microsoft.com/office/powerpoint/2010/main" val="209231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157</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Sea Horse Clubhouse Renovation</vt:lpstr>
      <vt:lpstr>Scope of Work</vt:lpstr>
      <vt:lpstr>Scope of Work</vt:lpstr>
      <vt:lpstr>Scope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Horse Clubhouse Renovation</dc:title>
  <dc:creator>Andrew Shankland</dc:creator>
  <cp:lastModifiedBy>Andrew Shankland</cp:lastModifiedBy>
  <cp:revision>9</cp:revision>
  <cp:lastPrinted>2018-01-05T21:18:25Z</cp:lastPrinted>
  <dcterms:created xsi:type="dcterms:W3CDTF">2018-01-05T19:15:57Z</dcterms:created>
  <dcterms:modified xsi:type="dcterms:W3CDTF">2018-01-06T17:09:10Z</dcterms:modified>
</cp:coreProperties>
</file>